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9" roundtripDataSignature="AMtx7miTGJyhMtnniT7beCFKlq/1xTZA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28AABF-7521-43EF-AD4A-A12A15F35109}">
  <a:tblStyle styleId="{F928AABF-7521-43EF-AD4A-A12A15F3510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admin.net/what-is-fibonacci-sequen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ccermatics.medium.com/how-we-solved-a-da-vinci-code-mystery-about-the-origin-of-life-5d269640c7d4"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9766c6973_1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79766c6973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eaf1bb41e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7eaf1bb41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eaf1bb41e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7eaf1bb41e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eaf1bb41e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7eaf1bb41e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eaf1bb41e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7eaf1bb41e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eaf1bb41e_0_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a:t>Phyllotaxis:</a:t>
            </a:r>
            <a:r>
              <a:rPr lang="en-US"/>
              <a:t> Many plants exhibit the Fibonacci sequence in the arrangement of leaves along the stem, which optimizes exposure to sunlight and rain.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US"/>
              <a:t>Reproduction of rabbits:</a:t>
            </a:r>
            <a:r>
              <a:rPr lang="en-US"/>
              <a:t> This was actually the problem that introduced Fibonacci sequence. Fibonacci posed and solved a problem in the “Book of Calculation” involving the growth of a population of rabbits based on idealized assumptions.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US"/>
              <a:t>Pinecones and pineapples:</a:t>
            </a:r>
            <a:r>
              <a:rPr lang="en-US"/>
              <a:t> The spirals on pinecones and pineapples reflect Fibonacci numbers.</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US"/>
              <a:t>DNA:</a:t>
            </a:r>
            <a:r>
              <a:rPr lang="en-US"/>
              <a:t> The Fibonacci sequence also appears in the structure of DNA, with one complete turn of the double helix measuring 34 angstroms in length and 21 angstroms in width (both Fibonacci numbers).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u="sng">
                <a:solidFill>
                  <a:schemeClr val="hlink"/>
                </a:solidFill>
                <a:hlinkClick r:id="rId2"/>
              </a:rPr>
              <a:t>https://tecadmin.net/what-is-fibonacci-sequence/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178" name="Google Shape;178;g27eaf1bb41e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eaf1bb41e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sequence, pattern and spiral crop up in many things you might have never noticed. It is used in art and music; just look at how Leonardo da Vinci employed it in one of his most famous paintings, the Mona Lisa:</a:t>
            </a:r>
            <a:endParaRPr/>
          </a:p>
        </p:txBody>
      </p:sp>
      <p:sp>
        <p:nvSpPr>
          <p:cNvPr id="184" name="Google Shape;184;g27eaf1bb41e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eaf1bb41e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https://soccermatics.medium.com/how-we-solved-a-da-vinci-code-mystery-about-the-origin-of-life-5d269640c7d4</a:t>
            </a:r>
            <a:endParaRPr/>
          </a:p>
          <a:p>
            <a:pPr indent="0" lvl="0" marL="0" rtl="0" algn="l">
              <a:lnSpc>
                <a:spcPct val="100000"/>
              </a:lnSpc>
              <a:spcBef>
                <a:spcPts val="0"/>
              </a:spcBef>
              <a:spcAft>
                <a:spcPts val="0"/>
              </a:spcAft>
              <a:buSzPts val="1400"/>
              <a:buNone/>
            </a:pPr>
            <a:r>
              <a:t/>
            </a:r>
            <a:endParaRPr/>
          </a:p>
        </p:txBody>
      </p:sp>
      <p:sp>
        <p:nvSpPr>
          <p:cNvPr id="191" name="Google Shape;191;g27eaf1bb41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eaf1bb41e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7eaf1bb41e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eaf1bb41e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7eaf1bb41e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9766c6973_1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sz="1100"/>
          </a:p>
        </p:txBody>
      </p:sp>
      <p:sp>
        <p:nvSpPr>
          <p:cNvPr id="92" name="Google Shape;92;g279766c6973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af1bb41e_0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27eaf1bb41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eaf1bb41e_0_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27eaf1bb41e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eaf1bb41e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7eaf1bb41e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a469f5a7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7a469f5a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eaf1bb41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7eaf1bb41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7eaf1bb41e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7eaf1bb41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eaf1bb41e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27eaf1bb41e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eaf1bb41e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7eaf1bb41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eaf1bb41e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7eaf1bb41e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7"/>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1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p:nvPr>
            <p:ph idx="2" type="pic"/>
          </p:nvPr>
        </p:nvSpPr>
        <p:spPr>
          <a:xfrm>
            <a:off x="2389717" y="612775"/>
            <a:ext cx="7315200" cy="4114800"/>
          </a:xfrm>
          <a:prstGeom prst="rect">
            <a:avLst/>
          </a:prstGeom>
          <a:noFill/>
          <a:ln>
            <a:noFill/>
          </a:ln>
        </p:spPr>
      </p:sp>
      <p:sp>
        <p:nvSpPr>
          <p:cNvPr id="68" name="Google Shape;68;p1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a:blip r:embed="rId3">
            <a:alphaModFix/>
          </a:blip>
          <a:stretch>
            <a:fillRect/>
          </a:stretch>
        </p:blipFill>
        <p:spPr>
          <a:xfrm>
            <a:off x="0" y="0"/>
            <a:ext cx="12191999" cy="6858000"/>
          </a:xfrm>
          <a:prstGeom prst="rect">
            <a:avLst/>
          </a:prstGeom>
          <a:noFill/>
          <a:ln>
            <a:noFill/>
          </a:ln>
        </p:spPr>
      </p:pic>
      <p:sp>
        <p:nvSpPr>
          <p:cNvPr id="89" name="Google Shape;89;p1"/>
          <p:cNvSpPr txBox="1"/>
          <p:nvPr>
            <p:ph type="ctrTitle"/>
          </p:nvPr>
        </p:nvSpPr>
        <p:spPr>
          <a:xfrm>
            <a:off x="733525" y="1266200"/>
            <a:ext cx="4946400" cy="3705300"/>
          </a:xfrm>
          <a:prstGeom prst="rect">
            <a:avLst/>
          </a:prstGeom>
          <a:noFill/>
          <a:ln>
            <a:noFill/>
          </a:ln>
          <a:effectLst>
            <a:reflection blurRad="0" dir="0" dist="0" endA="0" endPos="20000" fadeDir="5400012" kx="0" rotWithShape="0" algn="bl" stA="40000" stPos="0" sy="-100000" ky="0"/>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4680"/>
              <a:buFont typeface="Calibri"/>
              <a:buNone/>
            </a:pPr>
            <a:r>
              <a:rPr b="1" lang="en-US" sz="7919"/>
              <a:t>TRENDS AND DYNAMICS</a:t>
            </a:r>
            <a:endParaRPr b="1" sz="558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89"/>
                                        </p:tgtEl>
                                        <p:attrNameLst>
                                          <p:attrName>style.visibility</p:attrName>
                                        </p:attrNameLst>
                                      </p:cBhvr>
                                      <p:to>
                                        <p:strVal val="visible"/>
                                      </p:to>
                                    </p:set>
                                    <p:animEffect filter="fade" transition="in">
                                      <p:cBhvr>
                                        <p:cTn dur="7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79766c6973_1_21"/>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Support and Resistance</a:t>
            </a:r>
            <a:endParaRPr sz="3600" cap="none">
              <a:latin typeface="Arial Rounded"/>
              <a:ea typeface="Arial Rounded"/>
              <a:cs typeface="Arial Rounded"/>
              <a:sym typeface="Arial Rounded"/>
            </a:endParaRPr>
          </a:p>
        </p:txBody>
      </p:sp>
      <p:sp>
        <p:nvSpPr>
          <p:cNvPr id="150" name="Google Shape;150;g279766c6973_1_21"/>
          <p:cNvSpPr txBox="1"/>
          <p:nvPr/>
        </p:nvSpPr>
        <p:spPr>
          <a:xfrm>
            <a:off x="469475" y="1326350"/>
            <a:ext cx="53349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900">
                <a:latin typeface="Calibri"/>
                <a:ea typeface="Calibri"/>
                <a:cs typeface="Calibri"/>
                <a:sym typeface="Calibri"/>
              </a:rPr>
              <a:t>Support and Resistance</a:t>
            </a:r>
            <a:endParaRPr b="1"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Char char="●"/>
            </a:pPr>
            <a:r>
              <a:rPr lang="en-US" sz="2900">
                <a:latin typeface="Calibri"/>
                <a:ea typeface="Calibri"/>
                <a:cs typeface="Calibri"/>
                <a:sym typeface="Calibri"/>
              </a:rPr>
              <a:t>An evaluation level </a:t>
            </a:r>
            <a:endParaRPr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Char char="●"/>
            </a:pPr>
            <a:r>
              <a:rPr lang="en-US" sz="2900">
                <a:latin typeface="Calibri"/>
                <a:ea typeface="Calibri"/>
                <a:cs typeface="Calibri"/>
                <a:sym typeface="Calibri"/>
              </a:rPr>
              <a:t>Acts as a supporting or resisting barrier for the price of a certain security. </a:t>
            </a:r>
            <a:endParaRPr b="1" sz="2900">
              <a:latin typeface="Calibri"/>
              <a:ea typeface="Calibri"/>
              <a:cs typeface="Calibri"/>
              <a:sym typeface="Calibri"/>
            </a:endParaRPr>
          </a:p>
        </p:txBody>
      </p:sp>
      <p:pic>
        <p:nvPicPr>
          <p:cNvPr id="151" name="Google Shape;151;g279766c6973_1_21"/>
          <p:cNvPicPr preferRelativeResize="0"/>
          <p:nvPr/>
        </p:nvPicPr>
        <p:blipFill>
          <a:blip r:embed="rId3">
            <a:alphaModFix/>
          </a:blip>
          <a:stretch>
            <a:fillRect/>
          </a:stretch>
        </p:blipFill>
        <p:spPr>
          <a:xfrm>
            <a:off x="5975101" y="1624862"/>
            <a:ext cx="5869527" cy="3608275"/>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7eaf1bb41e_0_40"/>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Support and Resistance</a:t>
            </a:r>
            <a:endParaRPr sz="3600" cap="none">
              <a:latin typeface="Arial Rounded"/>
              <a:ea typeface="Arial Rounded"/>
              <a:cs typeface="Arial Rounded"/>
              <a:sym typeface="Arial Rounded"/>
            </a:endParaRPr>
          </a:p>
        </p:txBody>
      </p:sp>
      <p:sp>
        <p:nvSpPr>
          <p:cNvPr id="157" name="Google Shape;157;g27eaf1bb41e_0_40"/>
          <p:cNvSpPr txBox="1"/>
          <p:nvPr/>
        </p:nvSpPr>
        <p:spPr>
          <a:xfrm>
            <a:off x="483700" y="1141375"/>
            <a:ext cx="10987200" cy="554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2900">
                <a:solidFill>
                  <a:schemeClr val="dk1"/>
                </a:solidFill>
                <a:latin typeface="Calibri"/>
                <a:ea typeface="Calibri"/>
                <a:cs typeface="Calibri"/>
                <a:sym typeface="Calibri"/>
              </a:rPr>
              <a:t>Major types:</a:t>
            </a:r>
            <a:endParaRPr b="1" sz="29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900">
                <a:solidFill>
                  <a:schemeClr val="dk1"/>
                </a:solidFill>
                <a:latin typeface="Calibri"/>
                <a:ea typeface="Calibri"/>
                <a:cs typeface="Calibri"/>
                <a:sym typeface="Calibri"/>
              </a:rPr>
              <a:t>Long term: Monthly/ Weekly/ Daily</a:t>
            </a:r>
            <a:endParaRPr sz="29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2900">
                <a:solidFill>
                  <a:schemeClr val="dk1"/>
                </a:solidFill>
                <a:latin typeface="Calibri"/>
                <a:ea typeface="Calibri"/>
                <a:cs typeface="Calibri"/>
                <a:sym typeface="Calibri"/>
              </a:rPr>
              <a:t>Short term: 4h/1h</a:t>
            </a:r>
            <a:endParaRPr sz="29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100"/>
              <a:buFont typeface="Arial"/>
              <a:buNone/>
            </a:pPr>
            <a:r>
              <a:rPr b="1" lang="en-US" sz="2900">
                <a:latin typeface="Calibri"/>
                <a:ea typeface="Calibri"/>
                <a:cs typeface="Calibri"/>
                <a:sym typeface="Calibri"/>
              </a:rPr>
              <a:t>On chart types:</a:t>
            </a:r>
            <a:endParaRPr b="1"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AutoNum type="arabicParenR"/>
            </a:pPr>
            <a:r>
              <a:rPr lang="en-US" sz="2900">
                <a:latin typeface="Calibri"/>
                <a:ea typeface="Calibri"/>
                <a:cs typeface="Calibri"/>
                <a:sym typeface="Calibri"/>
              </a:rPr>
              <a:t>Price level support and resistance (Horizontal Support)</a:t>
            </a:r>
            <a:endParaRPr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AutoNum type="arabicParenR"/>
            </a:pPr>
            <a:r>
              <a:rPr lang="en-US" sz="2900">
                <a:latin typeface="Calibri"/>
                <a:ea typeface="Calibri"/>
                <a:cs typeface="Calibri"/>
                <a:sym typeface="Calibri"/>
              </a:rPr>
              <a:t>Dynamic support and resistance (EMA, MA → Moving Indicators)</a:t>
            </a:r>
            <a:endParaRPr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AutoNum type="arabicParenR"/>
            </a:pPr>
            <a:r>
              <a:rPr lang="en-US" sz="2900">
                <a:latin typeface="Calibri"/>
                <a:ea typeface="Calibri"/>
                <a:cs typeface="Calibri"/>
                <a:sym typeface="Calibri"/>
              </a:rPr>
              <a:t>Trend line support and resistance (Channels, Trend lines, Triangles)</a:t>
            </a:r>
            <a:endParaRPr sz="2900">
              <a:latin typeface="Calibri"/>
              <a:ea typeface="Calibri"/>
              <a:cs typeface="Calibri"/>
              <a:sym typeface="Calibri"/>
            </a:endParaRPr>
          </a:p>
          <a:p>
            <a:pPr indent="-412750" lvl="0" marL="457200" marR="0" rtl="0" algn="l">
              <a:lnSpc>
                <a:spcPct val="150000"/>
              </a:lnSpc>
              <a:spcBef>
                <a:spcPts val="0"/>
              </a:spcBef>
              <a:spcAft>
                <a:spcPts val="0"/>
              </a:spcAft>
              <a:buSzPts val="2900"/>
              <a:buFont typeface="Calibri"/>
              <a:buAutoNum type="arabicParenR"/>
            </a:pPr>
            <a:r>
              <a:rPr lang="en-US" sz="2900">
                <a:latin typeface="Calibri"/>
                <a:ea typeface="Calibri"/>
                <a:cs typeface="Calibri"/>
                <a:sym typeface="Calibri"/>
              </a:rPr>
              <a:t>Whale Support</a:t>
            </a:r>
            <a:endParaRPr sz="2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7eaf1bb41e_0_60"/>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Support and Resistance</a:t>
            </a:r>
            <a:endParaRPr sz="3600" cap="none">
              <a:latin typeface="Arial Rounded"/>
              <a:ea typeface="Arial Rounded"/>
              <a:cs typeface="Arial Rounded"/>
              <a:sym typeface="Arial Rounded"/>
            </a:endParaRPr>
          </a:p>
        </p:txBody>
      </p:sp>
      <p:pic>
        <p:nvPicPr>
          <p:cNvPr id="163" name="Google Shape;163;g27eaf1bb41e_0_60"/>
          <p:cNvPicPr preferRelativeResize="0"/>
          <p:nvPr/>
        </p:nvPicPr>
        <p:blipFill>
          <a:blip r:embed="rId3">
            <a:alphaModFix/>
          </a:blip>
          <a:stretch>
            <a:fillRect/>
          </a:stretch>
        </p:blipFill>
        <p:spPr>
          <a:xfrm>
            <a:off x="227250" y="1218250"/>
            <a:ext cx="11737499" cy="539850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7eaf1bb41e_0_69"/>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Support and Resistance</a:t>
            </a:r>
            <a:endParaRPr sz="3600" cap="none">
              <a:latin typeface="Arial Rounded"/>
              <a:ea typeface="Arial Rounded"/>
              <a:cs typeface="Arial Rounded"/>
              <a:sym typeface="Arial Rounded"/>
            </a:endParaRPr>
          </a:p>
        </p:txBody>
      </p:sp>
      <p:pic>
        <p:nvPicPr>
          <p:cNvPr id="169" name="Google Shape;169;g27eaf1bb41e_0_69"/>
          <p:cNvPicPr preferRelativeResize="0"/>
          <p:nvPr/>
        </p:nvPicPr>
        <p:blipFill>
          <a:blip r:embed="rId3">
            <a:alphaModFix/>
          </a:blip>
          <a:stretch>
            <a:fillRect/>
          </a:stretch>
        </p:blipFill>
        <p:spPr>
          <a:xfrm>
            <a:off x="3472738" y="1071850"/>
            <a:ext cx="5246535" cy="56388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7eaf1bb41e_0_76"/>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pic>
        <p:nvPicPr>
          <p:cNvPr id="175" name="Google Shape;175;g27eaf1bb41e_0_76"/>
          <p:cNvPicPr preferRelativeResize="0"/>
          <p:nvPr/>
        </p:nvPicPr>
        <p:blipFill>
          <a:blip r:embed="rId3">
            <a:alphaModFix/>
          </a:blip>
          <a:stretch>
            <a:fillRect/>
          </a:stretch>
        </p:blipFill>
        <p:spPr>
          <a:xfrm>
            <a:off x="1458625" y="1306900"/>
            <a:ext cx="9274726" cy="520545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7eaf1bb41e_0_161"/>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sp>
        <p:nvSpPr>
          <p:cNvPr id="181" name="Google Shape;181;g27eaf1bb41e_0_161"/>
          <p:cNvSpPr txBox="1"/>
          <p:nvPr/>
        </p:nvSpPr>
        <p:spPr>
          <a:xfrm>
            <a:off x="627300" y="1280250"/>
            <a:ext cx="11394600" cy="545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300">
                <a:latin typeface="Calibri"/>
                <a:ea typeface="Calibri"/>
                <a:cs typeface="Calibri"/>
                <a:sym typeface="Calibri"/>
              </a:rPr>
              <a:t>Introduction:</a:t>
            </a:r>
            <a:endParaRPr b="1" sz="3300">
              <a:latin typeface="Calibri"/>
              <a:ea typeface="Calibri"/>
              <a:cs typeface="Calibri"/>
              <a:sym typeface="Calibri"/>
            </a:endParaRPr>
          </a:p>
          <a:p>
            <a:pPr indent="-425450" lvl="0" marL="457200" rtl="0" algn="l">
              <a:lnSpc>
                <a:spcPct val="115000"/>
              </a:lnSpc>
              <a:spcBef>
                <a:spcPts val="0"/>
              </a:spcBef>
              <a:spcAft>
                <a:spcPts val="0"/>
              </a:spcAft>
              <a:buSzPts val="3100"/>
              <a:buFont typeface="Calibri"/>
              <a:buChar char="●"/>
            </a:pPr>
            <a:r>
              <a:rPr lang="en-US" sz="3100">
                <a:latin typeface="Calibri"/>
                <a:ea typeface="Calibri"/>
                <a:cs typeface="Calibri"/>
                <a:sym typeface="Calibri"/>
              </a:rPr>
              <a:t>Italian mathematician Leonardo Fibonacci.</a:t>
            </a:r>
            <a:endParaRPr sz="3100">
              <a:latin typeface="Calibri"/>
              <a:ea typeface="Calibri"/>
              <a:cs typeface="Calibri"/>
              <a:sym typeface="Calibri"/>
            </a:endParaRPr>
          </a:p>
          <a:p>
            <a:pPr indent="-425450" lvl="0" marL="457200" rtl="0" algn="l">
              <a:lnSpc>
                <a:spcPct val="115000"/>
              </a:lnSpc>
              <a:spcBef>
                <a:spcPts val="0"/>
              </a:spcBef>
              <a:spcAft>
                <a:spcPts val="0"/>
              </a:spcAft>
              <a:buSzPts val="3100"/>
              <a:buFont typeface="Calibri"/>
              <a:buChar char="●"/>
            </a:pPr>
            <a:r>
              <a:rPr lang="en-US" sz="3100">
                <a:latin typeface="Calibri"/>
                <a:ea typeface="Calibri"/>
                <a:cs typeface="Calibri"/>
                <a:sym typeface="Calibri"/>
              </a:rPr>
              <a:t>An infinite sequence of numbers.</a:t>
            </a:r>
            <a:endParaRPr sz="3100">
              <a:latin typeface="Calibri"/>
              <a:ea typeface="Calibri"/>
              <a:cs typeface="Calibri"/>
              <a:sym typeface="Calibri"/>
            </a:endParaRPr>
          </a:p>
          <a:p>
            <a:pPr indent="-425450" lvl="0" marL="457200" rtl="0" algn="l">
              <a:lnSpc>
                <a:spcPct val="115000"/>
              </a:lnSpc>
              <a:spcBef>
                <a:spcPts val="0"/>
              </a:spcBef>
              <a:spcAft>
                <a:spcPts val="0"/>
              </a:spcAft>
              <a:buSzPts val="3100"/>
              <a:buFont typeface="Calibri"/>
              <a:buChar char="●"/>
            </a:pPr>
            <a:r>
              <a:rPr lang="en-US" sz="3100">
                <a:latin typeface="Calibri"/>
                <a:ea typeface="Calibri"/>
                <a:cs typeface="Calibri"/>
                <a:sym typeface="Calibri"/>
              </a:rPr>
              <a:t>Appears mysteriously in a variety of scientific and natural contexts.</a:t>
            </a:r>
            <a:endParaRPr sz="3100">
              <a:latin typeface="Calibri"/>
              <a:ea typeface="Calibri"/>
              <a:cs typeface="Calibri"/>
              <a:sym typeface="Calibri"/>
            </a:endParaRPr>
          </a:p>
          <a:p>
            <a:pPr indent="0" lvl="0" marL="457200" rtl="0" algn="l">
              <a:lnSpc>
                <a:spcPct val="115000"/>
              </a:lnSpc>
              <a:spcBef>
                <a:spcPts val="0"/>
              </a:spcBef>
              <a:spcAft>
                <a:spcPts val="0"/>
              </a:spcAft>
              <a:buNone/>
            </a:pPr>
            <a:r>
              <a:t/>
            </a:r>
            <a:endParaRPr sz="2900">
              <a:latin typeface="Calibri"/>
              <a:ea typeface="Calibri"/>
              <a:cs typeface="Calibri"/>
              <a:sym typeface="Calibri"/>
            </a:endParaRPr>
          </a:p>
          <a:p>
            <a:pPr indent="0" lvl="0" marL="0" rtl="0" algn="l">
              <a:lnSpc>
                <a:spcPct val="115000"/>
              </a:lnSpc>
              <a:spcBef>
                <a:spcPts val="0"/>
              </a:spcBef>
              <a:spcAft>
                <a:spcPts val="0"/>
              </a:spcAft>
              <a:buNone/>
            </a:pPr>
            <a:r>
              <a:rPr b="1" lang="en-US" sz="3300">
                <a:latin typeface="Calibri"/>
                <a:ea typeface="Calibri"/>
                <a:cs typeface="Calibri"/>
                <a:sym typeface="Calibri"/>
              </a:rPr>
              <a:t>Natural World: </a:t>
            </a:r>
            <a:endParaRPr b="1" sz="3300">
              <a:latin typeface="Calibri"/>
              <a:ea typeface="Calibri"/>
              <a:cs typeface="Calibri"/>
              <a:sym typeface="Calibri"/>
            </a:endParaRPr>
          </a:p>
          <a:p>
            <a:pPr indent="457200" lvl="0" marL="0" rtl="0" algn="l">
              <a:lnSpc>
                <a:spcPct val="115000"/>
              </a:lnSpc>
              <a:spcBef>
                <a:spcPts val="0"/>
              </a:spcBef>
              <a:spcAft>
                <a:spcPts val="0"/>
              </a:spcAft>
              <a:buNone/>
            </a:pPr>
            <a:r>
              <a:rPr lang="en-US" sz="3100">
                <a:latin typeface="Calibri"/>
                <a:ea typeface="Calibri"/>
                <a:cs typeface="Calibri"/>
                <a:sym typeface="Calibri"/>
              </a:rPr>
              <a:t>Phyllotaxis, Reproduction of rabbits, Pinecones and pineapples and DNA etc.</a:t>
            </a:r>
            <a:endParaRPr sz="3100">
              <a:latin typeface="Calibri"/>
              <a:ea typeface="Calibri"/>
              <a:cs typeface="Calibri"/>
              <a:sym typeface="Calibri"/>
            </a:endParaRPr>
          </a:p>
          <a:p>
            <a:pPr indent="457200" lvl="0" marL="0" rtl="0" algn="l">
              <a:lnSpc>
                <a:spcPct val="115000"/>
              </a:lnSpc>
              <a:spcBef>
                <a:spcPts val="0"/>
              </a:spcBef>
              <a:spcAft>
                <a:spcPts val="0"/>
              </a:spcAft>
              <a:buNone/>
            </a:pPr>
            <a:r>
              <a:t/>
            </a:r>
            <a:endParaRPr sz="1800">
              <a:latin typeface="Calibri"/>
              <a:ea typeface="Calibri"/>
              <a:cs typeface="Calibri"/>
              <a:sym typeface="Calibri"/>
            </a:endParaRPr>
          </a:p>
          <a:p>
            <a:pPr indent="457200" lvl="0" marL="0" rtl="0" algn="ctr">
              <a:lnSpc>
                <a:spcPct val="115000"/>
              </a:lnSpc>
              <a:spcBef>
                <a:spcPts val="0"/>
              </a:spcBef>
              <a:spcAft>
                <a:spcPts val="0"/>
              </a:spcAft>
              <a:buNone/>
            </a:pPr>
            <a:r>
              <a:rPr b="1" lang="en-US" sz="3400">
                <a:latin typeface="Calibri"/>
                <a:ea typeface="Calibri"/>
                <a:cs typeface="Calibri"/>
                <a:sym typeface="Calibri"/>
              </a:rPr>
              <a:t>[0, 1, 1, 2, 3, 5, 8, 13, 21, 34]</a:t>
            </a:r>
            <a:endParaRPr b="1" sz="3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7eaf1bb41e_0_81"/>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pic>
        <p:nvPicPr>
          <p:cNvPr id="187" name="Google Shape;187;g27eaf1bb41e_0_81"/>
          <p:cNvPicPr preferRelativeResize="0"/>
          <p:nvPr/>
        </p:nvPicPr>
        <p:blipFill>
          <a:blip r:embed="rId3">
            <a:alphaModFix/>
          </a:blip>
          <a:stretch>
            <a:fillRect/>
          </a:stretch>
        </p:blipFill>
        <p:spPr>
          <a:xfrm>
            <a:off x="7806424" y="1111025"/>
            <a:ext cx="3799849" cy="5638801"/>
          </a:xfrm>
          <a:prstGeom prst="rect">
            <a:avLst/>
          </a:prstGeom>
          <a:noFill/>
          <a:ln cap="flat" cmpd="sng" w="28575">
            <a:solidFill>
              <a:schemeClr val="dk1"/>
            </a:solidFill>
            <a:prstDash val="solid"/>
            <a:round/>
            <a:headEnd len="sm" w="sm" type="none"/>
            <a:tailEnd len="sm" w="sm" type="none"/>
          </a:ln>
        </p:spPr>
      </p:pic>
      <p:pic>
        <p:nvPicPr>
          <p:cNvPr id="188" name="Google Shape;188;g27eaf1bb41e_0_81"/>
          <p:cNvPicPr preferRelativeResize="0"/>
          <p:nvPr/>
        </p:nvPicPr>
        <p:blipFill>
          <a:blip r:embed="rId4">
            <a:alphaModFix/>
          </a:blip>
          <a:stretch>
            <a:fillRect/>
          </a:stretch>
        </p:blipFill>
        <p:spPr>
          <a:xfrm>
            <a:off x="182425" y="1529000"/>
            <a:ext cx="7383900" cy="465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aphicFrame>
        <p:nvGraphicFramePr>
          <p:cNvPr id="193" name="Google Shape;193;g27eaf1bb41e_0_89"/>
          <p:cNvGraphicFramePr/>
          <p:nvPr/>
        </p:nvGraphicFramePr>
        <p:xfrm>
          <a:off x="2514275" y="58738"/>
          <a:ext cx="3000000" cy="3000000"/>
        </p:xfrm>
        <a:graphic>
          <a:graphicData uri="http://schemas.openxmlformats.org/drawingml/2006/table">
            <a:tbl>
              <a:tblPr>
                <a:noFill/>
                <a:tableStyleId>{F928AABF-7521-43EF-AD4A-A12A15F35109}</a:tableStyleId>
              </a:tblPr>
              <a:tblGrid>
                <a:gridCol w="1577325"/>
                <a:gridCol w="1577325"/>
                <a:gridCol w="1804975"/>
                <a:gridCol w="1904575"/>
              </a:tblGrid>
              <a:tr h="12700">
                <a:tc>
                  <a:txBody>
                    <a:bodyPr/>
                    <a:lstStyle/>
                    <a:p>
                      <a:pPr indent="0" lvl="0" marL="0" rtl="0" algn="ctr">
                        <a:spcBef>
                          <a:spcPts val="0"/>
                        </a:spcBef>
                        <a:spcAft>
                          <a:spcPts val="0"/>
                        </a:spcAft>
                        <a:buNone/>
                      </a:pPr>
                      <a:r>
                        <a:rPr b="1" lang="en-US" sz="1500">
                          <a:solidFill>
                            <a:srgbClr val="111111"/>
                          </a:solidFill>
                        </a:rPr>
                        <a:t>Fibonacci Sequence </a:t>
                      </a:r>
                      <a:endParaRPr b="1" sz="15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rgbClr val="111111"/>
                          </a:solidFill>
                        </a:rPr>
                        <a:t>Ratio with next number %</a:t>
                      </a:r>
                      <a:endParaRPr b="1" sz="15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rgbClr val="111111"/>
                          </a:solidFill>
                        </a:rPr>
                        <a:t>Ratio with number after next %</a:t>
                      </a:r>
                      <a:endParaRPr b="1" sz="15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rgbClr val="111111"/>
                          </a:solidFill>
                        </a:rPr>
                        <a:t>Ratio with number after two %</a:t>
                      </a:r>
                      <a:endParaRPr b="1" sz="15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1</a:t>
                      </a:r>
                      <a:endParaRPr sz="1300">
                        <a:solidFill>
                          <a:srgbClr val="11111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100</a:t>
                      </a:r>
                      <a:endParaRPr sz="1300">
                        <a:solidFill>
                          <a:srgbClr val="111111"/>
                        </a:solidFill>
                      </a:endParaRPr>
                    </a:p>
                  </a:txBody>
                  <a:tcPr marT="63500" marB="63500" marR="63500" marL="63500">
                    <a:lnL cap="flat" cmpd="sng" w="28575">
                      <a:solidFill>
                        <a:schemeClr val="dk1"/>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50.00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33.33</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50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33.33</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20.00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2</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66.67</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40.00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25.00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3</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60.00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37.50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23.08</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5</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62.50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38.46</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23.81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8</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61.54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38.10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23.53</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13</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61.76</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21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61.76</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38.18</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34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61.82</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55</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38.19</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89</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144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US" sz="1300">
                          <a:solidFill>
                            <a:srgbClr val="111111"/>
                          </a:solidFill>
                        </a:rPr>
                        <a:t>233</a:t>
                      </a:r>
                      <a:endParaRPr b="1"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300">
                          <a:solidFill>
                            <a:srgbClr val="111111"/>
                          </a:solidFill>
                        </a:rPr>
                        <a:t>61.80</a:t>
                      </a:r>
                      <a:endParaRPr b="1"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300">
                          <a:solidFill>
                            <a:srgbClr val="111111"/>
                          </a:solidFill>
                        </a:rPr>
                        <a:t>38.20</a:t>
                      </a:r>
                      <a:endParaRPr b="1"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US" sz="1300">
                          <a:solidFill>
                            <a:srgbClr val="111111"/>
                          </a:solidFill>
                        </a:rPr>
                        <a:t>23.61</a:t>
                      </a:r>
                      <a:endParaRPr b="1"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12700">
                <a:tc>
                  <a:txBody>
                    <a:bodyPr/>
                    <a:lstStyle/>
                    <a:p>
                      <a:pPr indent="0" lvl="0" marL="0" rtl="0" algn="ctr">
                        <a:spcBef>
                          <a:spcPts val="0"/>
                        </a:spcBef>
                        <a:spcAft>
                          <a:spcPts val="0"/>
                        </a:spcAft>
                        <a:buNone/>
                      </a:pPr>
                      <a:r>
                        <a:rPr lang="en-US" sz="1300">
                          <a:solidFill>
                            <a:srgbClr val="111111"/>
                          </a:solidFill>
                        </a:rPr>
                        <a:t>377</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610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987</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1597</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US" sz="1300">
                          <a:solidFill>
                            <a:srgbClr val="111111"/>
                          </a:solidFill>
                        </a:rPr>
                        <a:t>2584</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61.80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38.20</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rgbClr val="111111"/>
                          </a:solidFill>
                        </a:rPr>
                        <a:t>23.61</a:t>
                      </a:r>
                      <a:endParaRPr sz="1300">
                        <a:solidFill>
                          <a:srgbClr val="111111"/>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7eaf1bb41e_0_96"/>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 - Up Trend</a:t>
            </a:r>
            <a:endParaRPr sz="3600" cap="none">
              <a:latin typeface="Arial Rounded"/>
              <a:ea typeface="Arial Rounded"/>
              <a:cs typeface="Arial Rounded"/>
              <a:sym typeface="Arial Rounded"/>
            </a:endParaRPr>
          </a:p>
        </p:txBody>
      </p:sp>
      <p:pic>
        <p:nvPicPr>
          <p:cNvPr id="199" name="Google Shape;199;g27eaf1bb41e_0_96"/>
          <p:cNvPicPr preferRelativeResize="0"/>
          <p:nvPr/>
        </p:nvPicPr>
        <p:blipFill>
          <a:blip r:embed="rId3">
            <a:alphaModFix/>
          </a:blip>
          <a:stretch>
            <a:fillRect/>
          </a:stretch>
        </p:blipFill>
        <p:spPr>
          <a:xfrm>
            <a:off x="149900" y="1180625"/>
            <a:ext cx="11892200" cy="546965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7eaf1bb41e_0_105"/>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 - Down Trend</a:t>
            </a:r>
            <a:endParaRPr sz="3600" cap="none">
              <a:latin typeface="Arial Rounded"/>
              <a:ea typeface="Arial Rounded"/>
              <a:cs typeface="Arial Rounded"/>
              <a:sym typeface="Arial Rounded"/>
            </a:endParaRPr>
          </a:p>
        </p:txBody>
      </p:sp>
      <p:sp>
        <p:nvSpPr>
          <p:cNvPr id="205" name="Google Shape;205;g27eaf1bb41e_0_105"/>
          <p:cNvSpPr txBox="1"/>
          <p:nvPr/>
        </p:nvSpPr>
        <p:spPr>
          <a:xfrm>
            <a:off x="702975" y="1409150"/>
            <a:ext cx="9871500" cy="2893800"/>
          </a:xfrm>
          <a:prstGeom prst="rect">
            <a:avLst/>
          </a:prstGeom>
          <a:noFill/>
          <a:ln>
            <a:noFill/>
          </a:ln>
        </p:spPr>
        <p:txBody>
          <a:bodyPr anchorCtr="0" anchor="t" bIns="91425" lIns="91425" spcFirstLastPara="1" rIns="91425" wrap="square" tIns="91425">
            <a:spAutoFit/>
          </a:bodyPr>
          <a:lstStyle/>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Price will always follow a price action format</a:t>
            </a:r>
            <a:endParaRPr sz="3200">
              <a:latin typeface="Calibri"/>
              <a:ea typeface="Calibri"/>
              <a:cs typeface="Calibri"/>
              <a:sym typeface="Calibri"/>
            </a:endParaRPr>
          </a:p>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After an up trend finishes, if I want to predict till where the down trend will go, In that case we’ll use this from bottom to top.</a:t>
            </a:r>
            <a:endParaRPr sz="3200">
              <a:latin typeface="Calibri"/>
              <a:ea typeface="Calibri"/>
              <a:cs typeface="Calibri"/>
              <a:sym typeface="Calibri"/>
            </a:endParaRPr>
          </a:p>
        </p:txBody>
      </p:sp>
      <p:pic>
        <p:nvPicPr>
          <p:cNvPr id="206" name="Google Shape;206;g27eaf1bb41e_0_105"/>
          <p:cNvPicPr preferRelativeResize="0"/>
          <p:nvPr/>
        </p:nvPicPr>
        <p:blipFill>
          <a:blip r:embed="rId3">
            <a:alphaModFix/>
          </a:blip>
          <a:stretch>
            <a:fillRect/>
          </a:stretch>
        </p:blipFill>
        <p:spPr>
          <a:xfrm>
            <a:off x="152400" y="1224250"/>
            <a:ext cx="11834425" cy="540515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79766c6973_1_16"/>
          <p:cNvSpPr txBox="1"/>
          <p:nvPr>
            <p:ph idx="1" type="body"/>
          </p:nvPr>
        </p:nvSpPr>
        <p:spPr>
          <a:xfrm>
            <a:off x="460100" y="1313750"/>
            <a:ext cx="6547800" cy="5004900"/>
          </a:xfrm>
          <a:prstGeom prst="rect">
            <a:avLst/>
          </a:prstGeom>
          <a:noFill/>
          <a:ln>
            <a:noFill/>
          </a:ln>
        </p:spPr>
        <p:txBody>
          <a:bodyPr anchorCtr="0" anchor="t" bIns="45700" lIns="91425" spcFirstLastPara="1" rIns="91425" wrap="square" tIns="45700">
            <a:normAutofit/>
          </a:bodyPr>
          <a:lstStyle/>
          <a:p>
            <a:pPr indent="-457200" lvl="0" marL="457200" rtl="0" algn="just">
              <a:lnSpc>
                <a:spcPct val="175000"/>
              </a:lnSpc>
              <a:spcBef>
                <a:spcPts val="0"/>
              </a:spcBef>
              <a:spcAft>
                <a:spcPts val="0"/>
              </a:spcAft>
              <a:buSzPts val="3600"/>
              <a:buChar char="●"/>
            </a:pPr>
            <a:r>
              <a:rPr lang="en-US"/>
              <a:t>Head and Shoulder Patterns</a:t>
            </a:r>
            <a:endParaRPr/>
          </a:p>
          <a:p>
            <a:pPr indent="-457200" lvl="0" marL="457200" rtl="0" algn="just">
              <a:lnSpc>
                <a:spcPct val="175000"/>
              </a:lnSpc>
              <a:spcBef>
                <a:spcPts val="0"/>
              </a:spcBef>
              <a:spcAft>
                <a:spcPts val="0"/>
              </a:spcAft>
              <a:buSzPts val="3600"/>
              <a:buChar char="●"/>
            </a:pPr>
            <a:r>
              <a:rPr lang="en-US"/>
              <a:t>Double Peak Pattern</a:t>
            </a:r>
            <a:endParaRPr/>
          </a:p>
          <a:p>
            <a:pPr indent="-457200" lvl="0" marL="457200" rtl="0" algn="just">
              <a:lnSpc>
                <a:spcPct val="175000"/>
              </a:lnSpc>
              <a:spcBef>
                <a:spcPts val="0"/>
              </a:spcBef>
              <a:spcAft>
                <a:spcPts val="0"/>
              </a:spcAft>
              <a:buSzPts val="3600"/>
              <a:buChar char="●"/>
            </a:pPr>
            <a:r>
              <a:rPr lang="en-US"/>
              <a:t>Double Bottom Pattern</a:t>
            </a:r>
            <a:endParaRPr/>
          </a:p>
          <a:p>
            <a:pPr indent="-457200" lvl="0" marL="457200" rtl="0" algn="just">
              <a:lnSpc>
                <a:spcPct val="175000"/>
              </a:lnSpc>
              <a:spcBef>
                <a:spcPts val="0"/>
              </a:spcBef>
              <a:spcAft>
                <a:spcPts val="0"/>
              </a:spcAft>
              <a:buSzPts val="3600"/>
              <a:buChar char="●"/>
            </a:pPr>
            <a:r>
              <a:rPr lang="en-US"/>
              <a:t>Support and Resistance</a:t>
            </a:r>
            <a:endParaRPr/>
          </a:p>
          <a:p>
            <a:pPr indent="-457200" lvl="0" marL="457200" rtl="0" algn="just">
              <a:lnSpc>
                <a:spcPct val="175000"/>
              </a:lnSpc>
              <a:spcBef>
                <a:spcPts val="0"/>
              </a:spcBef>
              <a:spcAft>
                <a:spcPts val="0"/>
              </a:spcAft>
              <a:buSzPts val="3600"/>
              <a:buChar char="●"/>
            </a:pPr>
            <a:r>
              <a:rPr lang="en-US"/>
              <a:t>Fibonacci Retracement</a:t>
            </a:r>
            <a:endParaRPr sz="4000"/>
          </a:p>
        </p:txBody>
      </p:sp>
      <p:sp>
        <p:nvSpPr>
          <p:cNvPr id="95" name="Google Shape;95;g279766c6973_1_16"/>
          <p:cNvSpPr txBox="1"/>
          <p:nvPr>
            <p:ph type="title"/>
          </p:nvPr>
        </p:nvSpPr>
        <p:spPr>
          <a:xfrm>
            <a:off x="0" y="0"/>
            <a:ext cx="12192000" cy="7455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4000">
                <a:latin typeface="Arial Rounded"/>
                <a:ea typeface="Arial Rounded"/>
                <a:cs typeface="Arial Rounded"/>
                <a:sym typeface="Arial Rounded"/>
              </a:rPr>
              <a:t>Introduction</a:t>
            </a:r>
            <a:endParaRPr sz="4000" cap="none">
              <a:latin typeface="Arial Rounded"/>
              <a:ea typeface="Arial Rounded"/>
              <a:cs typeface="Arial Rounded"/>
              <a:sym typeface="Arial Rounded"/>
            </a:endParaRPr>
          </a:p>
        </p:txBody>
      </p:sp>
      <p:pic>
        <p:nvPicPr>
          <p:cNvPr id="96" name="Google Shape;96;g279766c6973_1_16"/>
          <p:cNvPicPr preferRelativeResize="0"/>
          <p:nvPr/>
        </p:nvPicPr>
        <p:blipFill>
          <a:blip r:embed="rId3">
            <a:alphaModFix/>
          </a:blip>
          <a:stretch>
            <a:fillRect/>
          </a:stretch>
        </p:blipFill>
        <p:spPr>
          <a:xfrm>
            <a:off x="7007900" y="1154025"/>
            <a:ext cx="4876800" cy="48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7eaf1bb41e_0_123"/>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sp>
        <p:nvSpPr>
          <p:cNvPr id="212" name="Google Shape;212;g27eaf1bb41e_0_123"/>
          <p:cNvSpPr txBox="1"/>
          <p:nvPr/>
        </p:nvSpPr>
        <p:spPr>
          <a:xfrm>
            <a:off x="702975" y="1409150"/>
            <a:ext cx="9871500" cy="217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300">
                <a:latin typeface="Calibri"/>
                <a:ea typeface="Calibri"/>
                <a:cs typeface="Calibri"/>
                <a:sym typeface="Calibri"/>
              </a:rPr>
              <a:t>Significance:</a:t>
            </a:r>
            <a:endParaRPr b="1" sz="3300">
              <a:latin typeface="Calibri"/>
              <a:ea typeface="Calibri"/>
              <a:cs typeface="Calibri"/>
              <a:sym typeface="Calibri"/>
            </a:endParaRPr>
          </a:p>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Market usually respects fibonacci numbers.</a:t>
            </a:r>
            <a:endParaRPr sz="3200">
              <a:latin typeface="Calibri"/>
              <a:ea typeface="Calibri"/>
              <a:cs typeface="Calibri"/>
              <a:sym typeface="Calibri"/>
            </a:endParaRPr>
          </a:p>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 Act as possible support and resistance lines. </a:t>
            </a:r>
            <a:endParaRPr sz="3200">
              <a:latin typeface="Calibri"/>
              <a:ea typeface="Calibri"/>
              <a:cs typeface="Calibri"/>
              <a:sym typeface="Calibri"/>
            </a:endParaRPr>
          </a:p>
        </p:txBody>
      </p:sp>
      <p:pic>
        <p:nvPicPr>
          <p:cNvPr id="213" name="Google Shape;213;g27eaf1bb41e_0_123"/>
          <p:cNvPicPr preferRelativeResize="0"/>
          <p:nvPr/>
        </p:nvPicPr>
        <p:blipFill>
          <a:blip r:embed="rId3">
            <a:alphaModFix/>
          </a:blip>
          <a:stretch>
            <a:fillRect/>
          </a:stretch>
        </p:blipFill>
        <p:spPr>
          <a:xfrm>
            <a:off x="403163" y="1206550"/>
            <a:ext cx="11385676" cy="523667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7eaf1bb41e_0_138"/>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sp>
        <p:nvSpPr>
          <p:cNvPr id="219" name="Google Shape;219;g27eaf1bb41e_0_138"/>
          <p:cNvSpPr txBox="1"/>
          <p:nvPr/>
        </p:nvSpPr>
        <p:spPr>
          <a:xfrm>
            <a:off x="702975" y="1409150"/>
            <a:ext cx="10990200" cy="4371300"/>
          </a:xfrm>
          <a:prstGeom prst="rect">
            <a:avLst/>
          </a:prstGeom>
          <a:noFill/>
          <a:ln>
            <a:noFill/>
          </a:ln>
        </p:spPr>
        <p:txBody>
          <a:bodyPr anchorCtr="0" anchor="t" bIns="91425" lIns="91425" spcFirstLastPara="1" rIns="91425" wrap="square" tIns="91425">
            <a:spAutoFit/>
          </a:bodyPr>
          <a:lstStyle/>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Market on downtrend tests minimum of </a:t>
            </a:r>
            <a:r>
              <a:rPr b="1" lang="en-US" sz="3200">
                <a:latin typeface="Calibri"/>
                <a:ea typeface="Calibri"/>
                <a:cs typeface="Calibri"/>
                <a:sym typeface="Calibri"/>
              </a:rPr>
              <a:t>0.38</a:t>
            </a:r>
            <a:r>
              <a:rPr lang="en-US" sz="3200">
                <a:latin typeface="Calibri"/>
                <a:ea typeface="Calibri"/>
                <a:cs typeface="Calibri"/>
                <a:sym typeface="Calibri"/>
              </a:rPr>
              <a:t> fibonacci, the second support it may find is </a:t>
            </a:r>
            <a:r>
              <a:rPr b="1" lang="en-US" sz="3200">
                <a:latin typeface="Calibri"/>
                <a:ea typeface="Calibri"/>
                <a:cs typeface="Calibri"/>
                <a:sym typeface="Calibri"/>
              </a:rPr>
              <a:t>0.618.</a:t>
            </a:r>
            <a:endParaRPr b="1" sz="3200">
              <a:latin typeface="Calibri"/>
              <a:ea typeface="Calibri"/>
              <a:cs typeface="Calibri"/>
              <a:sym typeface="Calibri"/>
            </a:endParaRPr>
          </a:p>
          <a:p>
            <a:pPr indent="-431800" lvl="0" marL="457200" rtl="0" algn="l">
              <a:lnSpc>
                <a:spcPct val="150000"/>
              </a:lnSpc>
              <a:spcBef>
                <a:spcPts val="0"/>
              </a:spcBef>
              <a:spcAft>
                <a:spcPts val="0"/>
              </a:spcAft>
              <a:buSzPts val="3200"/>
              <a:buFont typeface="Calibri"/>
              <a:buChar char="●"/>
            </a:pPr>
            <a:r>
              <a:rPr lang="en-US" sz="3200">
                <a:latin typeface="Calibri"/>
                <a:ea typeface="Calibri"/>
                <a:cs typeface="Calibri"/>
                <a:sym typeface="Calibri"/>
              </a:rPr>
              <a:t>From</a:t>
            </a:r>
            <a:r>
              <a:rPr b="1" lang="en-US" sz="3200">
                <a:latin typeface="Calibri"/>
                <a:ea typeface="Calibri"/>
                <a:cs typeface="Calibri"/>
                <a:sym typeface="Calibri"/>
              </a:rPr>
              <a:t> 0.618 — 0. 786</a:t>
            </a:r>
            <a:r>
              <a:rPr lang="en-US" sz="3200">
                <a:latin typeface="Calibri"/>
                <a:ea typeface="Calibri"/>
                <a:cs typeface="Calibri"/>
                <a:sym typeface="Calibri"/>
              </a:rPr>
              <a:t> acts as strong support zone but it goes below that then it can get into a continuous trend in the next support zone.  </a:t>
            </a:r>
            <a:endParaRPr sz="3200">
              <a:latin typeface="Calibri"/>
              <a:ea typeface="Calibri"/>
              <a:cs typeface="Calibri"/>
              <a:sym typeface="Calibri"/>
            </a:endParaRPr>
          </a:p>
          <a:p>
            <a:pPr indent="0" lvl="0" marL="0" rtl="0" algn="l">
              <a:lnSpc>
                <a:spcPct val="150000"/>
              </a:lnSpc>
              <a:spcBef>
                <a:spcPts val="0"/>
              </a:spcBef>
              <a:spcAft>
                <a:spcPts val="0"/>
              </a:spcAft>
              <a:buNone/>
            </a:pPr>
            <a:r>
              <a:t/>
            </a:r>
            <a:endParaRPr sz="3200">
              <a:latin typeface="Calibri"/>
              <a:ea typeface="Calibri"/>
              <a:cs typeface="Calibri"/>
              <a:sym typeface="Calibri"/>
            </a:endParaRPr>
          </a:p>
        </p:txBody>
      </p:sp>
      <p:pic>
        <p:nvPicPr>
          <p:cNvPr id="220" name="Google Shape;220;g27eaf1bb41e_0_138"/>
          <p:cNvPicPr preferRelativeResize="0"/>
          <p:nvPr/>
        </p:nvPicPr>
        <p:blipFill rotWithShape="1">
          <a:blip r:embed="rId3">
            <a:alphaModFix/>
          </a:blip>
          <a:srcRect b="7018" l="2931" r="0" t="12589"/>
          <a:stretch/>
        </p:blipFill>
        <p:spPr>
          <a:xfrm>
            <a:off x="138425" y="1175650"/>
            <a:ext cx="11915151" cy="555120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eaf1bb41e_0_153"/>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Fibonacci Retracement</a:t>
            </a:r>
            <a:endParaRPr sz="3600" cap="none">
              <a:latin typeface="Arial Rounded"/>
              <a:ea typeface="Arial Rounded"/>
              <a:cs typeface="Arial Rounded"/>
              <a:sym typeface="Arial Rounded"/>
            </a:endParaRPr>
          </a:p>
        </p:txBody>
      </p:sp>
      <p:pic>
        <p:nvPicPr>
          <p:cNvPr id="226" name="Google Shape;226;g27eaf1bb41e_0_153"/>
          <p:cNvPicPr preferRelativeResize="0"/>
          <p:nvPr/>
        </p:nvPicPr>
        <p:blipFill>
          <a:blip r:embed="rId3">
            <a:alphaModFix/>
          </a:blip>
          <a:stretch>
            <a:fillRect/>
          </a:stretch>
        </p:blipFill>
        <p:spPr>
          <a:xfrm>
            <a:off x="183075" y="1186850"/>
            <a:ext cx="11825850" cy="545807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7a469f5a73_0_0"/>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Head and Shoulder Pattern</a:t>
            </a:r>
            <a:endParaRPr sz="3600" cap="none">
              <a:latin typeface="Arial Rounded"/>
              <a:ea typeface="Arial Rounded"/>
              <a:cs typeface="Arial Rounded"/>
              <a:sym typeface="Arial Rounded"/>
            </a:endParaRPr>
          </a:p>
        </p:txBody>
      </p:sp>
      <p:sp>
        <p:nvSpPr>
          <p:cNvPr id="102" name="Google Shape;102;g27a469f5a73_0_0"/>
          <p:cNvSpPr txBox="1"/>
          <p:nvPr/>
        </p:nvSpPr>
        <p:spPr>
          <a:xfrm>
            <a:off x="373100" y="1715175"/>
            <a:ext cx="6217500" cy="2031900"/>
          </a:xfrm>
          <a:prstGeom prst="rect">
            <a:avLst/>
          </a:prstGeom>
          <a:noFill/>
          <a:ln>
            <a:noFill/>
          </a:ln>
        </p:spPr>
        <p:txBody>
          <a:bodyPr anchorCtr="0" anchor="ctr" bIns="91425" lIns="91425" spcFirstLastPara="1" rIns="91425" wrap="square" tIns="91425">
            <a:spAutoFit/>
          </a:bodyPr>
          <a:lstStyle/>
          <a:p>
            <a:pPr indent="-419100" lvl="0" marL="457200" marR="0" rtl="0" algn="l">
              <a:lnSpc>
                <a:spcPct val="150000"/>
              </a:lnSpc>
              <a:spcBef>
                <a:spcPts val="0"/>
              </a:spcBef>
              <a:spcAft>
                <a:spcPts val="0"/>
              </a:spcAft>
              <a:buClr>
                <a:srgbClr val="000000"/>
              </a:buClr>
              <a:buSzPts val="3000"/>
              <a:buFont typeface="Calibri"/>
              <a:buChar char="●"/>
            </a:pPr>
            <a:r>
              <a:rPr lang="en-US" sz="3000">
                <a:latin typeface="Calibri"/>
                <a:ea typeface="Calibri"/>
                <a:cs typeface="Calibri"/>
                <a:sym typeface="Calibri"/>
              </a:rPr>
              <a:t>A baseline with three peaks.</a:t>
            </a:r>
            <a:endParaRPr sz="3000">
              <a:latin typeface="Calibri"/>
              <a:ea typeface="Calibri"/>
              <a:cs typeface="Calibri"/>
              <a:sym typeface="Calibri"/>
            </a:endParaRPr>
          </a:p>
          <a:p>
            <a:pPr indent="-419100" lvl="0" marL="457200" marR="0" rtl="0" algn="l">
              <a:lnSpc>
                <a:spcPct val="150000"/>
              </a:lnSpc>
              <a:spcBef>
                <a:spcPts val="0"/>
              </a:spcBef>
              <a:spcAft>
                <a:spcPts val="0"/>
              </a:spcAft>
              <a:buClr>
                <a:srgbClr val="000000"/>
              </a:buClr>
              <a:buSzPts val="3000"/>
              <a:buFont typeface="Calibri"/>
              <a:buChar char="●"/>
            </a:pPr>
            <a:r>
              <a:rPr lang="en-US" sz="3000">
                <a:latin typeface="Calibri"/>
                <a:ea typeface="Calibri"/>
                <a:cs typeface="Calibri"/>
                <a:sym typeface="Calibri"/>
              </a:rPr>
              <a:t>The middle peak being the highest. </a:t>
            </a:r>
            <a:endParaRPr sz="3000">
              <a:latin typeface="Calibri"/>
              <a:ea typeface="Calibri"/>
              <a:cs typeface="Calibri"/>
              <a:sym typeface="Calibri"/>
            </a:endParaRPr>
          </a:p>
          <a:p>
            <a:pPr indent="-419100" lvl="0" marL="457200" marR="0" rtl="0" algn="l">
              <a:lnSpc>
                <a:spcPct val="150000"/>
              </a:lnSpc>
              <a:spcBef>
                <a:spcPts val="0"/>
              </a:spcBef>
              <a:spcAft>
                <a:spcPts val="0"/>
              </a:spcAft>
              <a:buSzPts val="3000"/>
              <a:buFont typeface="Calibri"/>
              <a:buChar char="●"/>
            </a:pPr>
            <a:r>
              <a:rPr lang="en-US" sz="3000">
                <a:latin typeface="Calibri"/>
                <a:ea typeface="Calibri"/>
                <a:cs typeface="Calibri"/>
                <a:sym typeface="Calibri"/>
              </a:rPr>
              <a:t>A Reversal Pattern.</a:t>
            </a:r>
            <a:endParaRPr sz="3000">
              <a:latin typeface="Calibri"/>
              <a:ea typeface="Calibri"/>
              <a:cs typeface="Calibri"/>
              <a:sym typeface="Calibri"/>
            </a:endParaRPr>
          </a:p>
        </p:txBody>
      </p:sp>
      <p:pic>
        <p:nvPicPr>
          <p:cNvPr id="103" name="Google Shape;103;g27a469f5a73_0_0"/>
          <p:cNvPicPr preferRelativeResize="0"/>
          <p:nvPr/>
        </p:nvPicPr>
        <p:blipFill>
          <a:blip r:embed="rId3">
            <a:alphaModFix/>
          </a:blip>
          <a:stretch>
            <a:fillRect/>
          </a:stretch>
        </p:blipFill>
        <p:spPr>
          <a:xfrm>
            <a:off x="6590600" y="1830075"/>
            <a:ext cx="5036775" cy="350695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7eaf1bb41e_0_0"/>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Head and Shoulder Pattern</a:t>
            </a:r>
            <a:endParaRPr sz="3600" cap="none">
              <a:latin typeface="Arial Rounded"/>
              <a:ea typeface="Arial Rounded"/>
              <a:cs typeface="Arial Rounded"/>
              <a:sym typeface="Arial Rounded"/>
            </a:endParaRPr>
          </a:p>
        </p:txBody>
      </p:sp>
      <p:pic>
        <p:nvPicPr>
          <p:cNvPr id="109" name="Google Shape;109;g27eaf1bb41e_0_0"/>
          <p:cNvPicPr preferRelativeResize="0"/>
          <p:nvPr/>
        </p:nvPicPr>
        <p:blipFill>
          <a:blip r:embed="rId3">
            <a:alphaModFix/>
          </a:blip>
          <a:stretch>
            <a:fillRect/>
          </a:stretch>
        </p:blipFill>
        <p:spPr>
          <a:xfrm>
            <a:off x="243413" y="1223325"/>
            <a:ext cx="11705175" cy="532735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7eaf1bb41e_0_5"/>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Head and Shoulder Pattern</a:t>
            </a:r>
            <a:endParaRPr sz="3600" cap="none">
              <a:latin typeface="Arial Rounded"/>
              <a:ea typeface="Arial Rounded"/>
              <a:cs typeface="Arial Rounded"/>
              <a:sym typeface="Arial Rounded"/>
            </a:endParaRPr>
          </a:p>
        </p:txBody>
      </p:sp>
      <p:pic>
        <p:nvPicPr>
          <p:cNvPr id="115" name="Google Shape;115;g27eaf1bb41e_0_5"/>
          <p:cNvPicPr preferRelativeResize="0"/>
          <p:nvPr/>
        </p:nvPicPr>
        <p:blipFill>
          <a:blip r:embed="rId3">
            <a:alphaModFix/>
          </a:blip>
          <a:stretch>
            <a:fillRect/>
          </a:stretch>
        </p:blipFill>
        <p:spPr>
          <a:xfrm>
            <a:off x="3265538" y="1066800"/>
            <a:ext cx="5660913" cy="56388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Reverse Head and Shoulder Pattern</a:t>
            </a:r>
            <a:endParaRPr sz="3600" cap="none">
              <a:latin typeface="Arial Rounded"/>
              <a:ea typeface="Arial Rounded"/>
              <a:cs typeface="Arial Rounded"/>
              <a:sym typeface="Arial Rounded"/>
            </a:endParaRPr>
          </a:p>
        </p:txBody>
      </p:sp>
      <p:pic>
        <p:nvPicPr>
          <p:cNvPr id="121" name="Google Shape;121;p2"/>
          <p:cNvPicPr preferRelativeResize="0"/>
          <p:nvPr/>
        </p:nvPicPr>
        <p:blipFill>
          <a:blip r:embed="rId3">
            <a:alphaModFix/>
          </a:blip>
          <a:stretch>
            <a:fillRect/>
          </a:stretch>
        </p:blipFill>
        <p:spPr>
          <a:xfrm>
            <a:off x="6007175" y="1761276"/>
            <a:ext cx="5780125" cy="4080400"/>
          </a:xfrm>
          <a:prstGeom prst="rect">
            <a:avLst/>
          </a:prstGeom>
          <a:noFill/>
          <a:ln cap="flat" cmpd="sng" w="28575">
            <a:solidFill>
              <a:schemeClr val="dk1"/>
            </a:solidFill>
            <a:prstDash val="solid"/>
            <a:round/>
            <a:headEnd len="sm" w="sm" type="none"/>
            <a:tailEnd len="sm" w="sm" type="none"/>
          </a:ln>
        </p:spPr>
      </p:pic>
      <p:sp>
        <p:nvSpPr>
          <p:cNvPr id="122" name="Google Shape;122;p2"/>
          <p:cNvSpPr txBox="1"/>
          <p:nvPr/>
        </p:nvSpPr>
        <p:spPr>
          <a:xfrm>
            <a:off x="636200" y="1604750"/>
            <a:ext cx="9144000" cy="1493100"/>
          </a:xfrm>
          <a:prstGeom prst="rect">
            <a:avLst/>
          </a:prstGeom>
          <a:noFill/>
          <a:ln>
            <a:noFill/>
          </a:ln>
        </p:spPr>
        <p:txBody>
          <a:bodyPr anchorCtr="0" anchor="t" bIns="91425" lIns="91425" spcFirstLastPara="1" rIns="91425" wrap="square" tIns="91425">
            <a:spAutoFit/>
          </a:bodyPr>
          <a:lstStyle/>
          <a:p>
            <a:pPr indent="-444500" lvl="0" marL="457200" rtl="0" algn="l">
              <a:lnSpc>
                <a:spcPct val="150000"/>
              </a:lnSpc>
              <a:spcBef>
                <a:spcPts val="0"/>
              </a:spcBef>
              <a:spcAft>
                <a:spcPts val="0"/>
              </a:spcAft>
              <a:buSzPts val="3400"/>
              <a:buFont typeface="Calibri"/>
              <a:buChar char="●"/>
            </a:pPr>
            <a:r>
              <a:rPr lang="en-US" sz="3400">
                <a:latin typeface="Calibri"/>
                <a:ea typeface="Calibri"/>
                <a:cs typeface="Calibri"/>
                <a:sym typeface="Calibri"/>
              </a:rPr>
              <a:t>Reversal Pattern </a:t>
            </a:r>
            <a:endParaRPr sz="3400">
              <a:latin typeface="Calibri"/>
              <a:ea typeface="Calibri"/>
              <a:cs typeface="Calibri"/>
              <a:sym typeface="Calibri"/>
            </a:endParaRPr>
          </a:p>
          <a:p>
            <a:pPr indent="-444500" lvl="0" marL="457200" rtl="0" algn="l">
              <a:lnSpc>
                <a:spcPct val="150000"/>
              </a:lnSpc>
              <a:spcBef>
                <a:spcPts val="0"/>
              </a:spcBef>
              <a:spcAft>
                <a:spcPts val="0"/>
              </a:spcAft>
              <a:buSzPts val="3400"/>
              <a:buFont typeface="Calibri"/>
              <a:buChar char="●"/>
            </a:pPr>
            <a:r>
              <a:rPr lang="en-US" sz="3400">
                <a:latin typeface="Calibri"/>
                <a:ea typeface="Calibri"/>
                <a:cs typeface="Calibri"/>
                <a:sym typeface="Calibri"/>
              </a:rPr>
              <a:t>Down to up</a:t>
            </a:r>
            <a:endParaRPr sz="3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7eaf1bb41e_0_15"/>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Reverse Head and Shoulder Pattern</a:t>
            </a:r>
            <a:endParaRPr sz="3600" cap="none">
              <a:latin typeface="Arial Rounded"/>
              <a:ea typeface="Arial Rounded"/>
              <a:cs typeface="Arial Rounded"/>
              <a:sym typeface="Arial Rounded"/>
            </a:endParaRPr>
          </a:p>
        </p:txBody>
      </p:sp>
      <p:pic>
        <p:nvPicPr>
          <p:cNvPr id="128" name="Google Shape;128;g27eaf1bb41e_0_15"/>
          <p:cNvPicPr preferRelativeResize="0"/>
          <p:nvPr/>
        </p:nvPicPr>
        <p:blipFill>
          <a:blip r:embed="rId3">
            <a:alphaModFix/>
          </a:blip>
          <a:stretch>
            <a:fillRect/>
          </a:stretch>
        </p:blipFill>
        <p:spPr>
          <a:xfrm>
            <a:off x="197750" y="1204975"/>
            <a:ext cx="11796500" cy="536892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7eaf1bb41e_0_31"/>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Double Peak Pattern</a:t>
            </a:r>
            <a:endParaRPr sz="3600" cap="none">
              <a:latin typeface="Arial Rounded"/>
              <a:ea typeface="Arial Rounded"/>
              <a:cs typeface="Arial Rounded"/>
              <a:sym typeface="Arial Rounded"/>
            </a:endParaRPr>
          </a:p>
        </p:txBody>
      </p:sp>
      <p:grpSp>
        <p:nvGrpSpPr>
          <p:cNvPr id="134" name="Google Shape;134;g27eaf1bb41e_0_31"/>
          <p:cNvGrpSpPr/>
          <p:nvPr/>
        </p:nvGrpSpPr>
        <p:grpSpPr>
          <a:xfrm>
            <a:off x="228600" y="1251775"/>
            <a:ext cx="11685600" cy="5337175"/>
            <a:chOff x="228600" y="1251775"/>
            <a:chExt cx="11685600" cy="5337175"/>
          </a:xfrm>
        </p:grpSpPr>
        <p:pic>
          <p:nvPicPr>
            <p:cNvPr id="135" name="Google Shape;135;g27eaf1bb41e_0_31"/>
            <p:cNvPicPr preferRelativeResize="0"/>
            <p:nvPr/>
          </p:nvPicPr>
          <p:blipFill>
            <a:blip r:embed="rId3">
              <a:alphaModFix/>
            </a:blip>
            <a:stretch>
              <a:fillRect/>
            </a:stretch>
          </p:blipFill>
          <p:spPr>
            <a:xfrm>
              <a:off x="228600" y="1251775"/>
              <a:ext cx="11685600" cy="5337175"/>
            </a:xfrm>
            <a:prstGeom prst="rect">
              <a:avLst/>
            </a:prstGeom>
            <a:noFill/>
            <a:ln cap="flat" cmpd="sng" w="28575">
              <a:solidFill>
                <a:srgbClr val="000000"/>
              </a:solidFill>
              <a:prstDash val="solid"/>
              <a:round/>
              <a:headEnd len="sm" w="sm" type="none"/>
              <a:tailEnd len="sm" w="sm" type="none"/>
            </a:ln>
          </p:spPr>
        </p:pic>
        <p:sp>
          <p:nvSpPr>
            <p:cNvPr id="136" name="Google Shape;136;g27eaf1bb41e_0_31"/>
            <p:cNvSpPr txBox="1"/>
            <p:nvPr/>
          </p:nvSpPr>
          <p:spPr>
            <a:xfrm>
              <a:off x="543500" y="1499650"/>
              <a:ext cx="4407900" cy="5541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Calibri"/>
                  <a:ea typeface="Calibri"/>
                  <a:cs typeface="Calibri"/>
                  <a:sym typeface="Calibri"/>
                </a:rPr>
                <a:t>Reversal Pattern up to down</a:t>
              </a:r>
              <a:endParaRPr b="1" sz="24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7eaf1bb41e_0_45"/>
          <p:cNvSpPr txBox="1"/>
          <p:nvPr>
            <p:ph type="title"/>
          </p:nvPr>
        </p:nvSpPr>
        <p:spPr>
          <a:xfrm>
            <a:off x="0" y="0"/>
            <a:ext cx="12192000" cy="9144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Double Bottom Pattern</a:t>
            </a:r>
            <a:endParaRPr sz="3600" cap="none">
              <a:latin typeface="Arial Rounded"/>
              <a:ea typeface="Arial Rounded"/>
              <a:cs typeface="Arial Rounded"/>
              <a:sym typeface="Arial Rounded"/>
            </a:endParaRPr>
          </a:p>
        </p:txBody>
      </p:sp>
      <p:grpSp>
        <p:nvGrpSpPr>
          <p:cNvPr id="142" name="Google Shape;142;g27eaf1bb41e_0_45"/>
          <p:cNvGrpSpPr/>
          <p:nvPr/>
        </p:nvGrpSpPr>
        <p:grpSpPr>
          <a:xfrm>
            <a:off x="152400" y="1216025"/>
            <a:ext cx="11775975" cy="5378450"/>
            <a:chOff x="152400" y="1216025"/>
            <a:chExt cx="11775975" cy="5378450"/>
          </a:xfrm>
        </p:grpSpPr>
        <p:pic>
          <p:nvPicPr>
            <p:cNvPr id="143" name="Google Shape;143;g27eaf1bb41e_0_45"/>
            <p:cNvPicPr preferRelativeResize="0"/>
            <p:nvPr/>
          </p:nvPicPr>
          <p:blipFill>
            <a:blip r:embed="rId3">
              <a:alphaModFix/>
            </a:blip>
            <a:stretch>
              <a:fillRect/>
            </a:stretch>
          </p:blipFill>
          <p:spPr>
            <a:xfrm>
              <a:off x="152400" y="1216025"/>
              <a:ext cx="11775975" cy="5378450"/>
            </a:xfrm>
            <a:prstGeom prst="rect">
              <a:avLst/>
            </a:prstGeom>
            <a:noFill/>
            <a:ln cap="flat" cmpd="sng" w="28575">
              <a:solidFill>
                <a:srgbClr val="000000"/>
              </a:solidFill>
              <a:prstDash val="solid"/>
              <a:round/>
              <a:headEnd len="sm" w="sm" type="none"/>
              <a:tailEnd len="sm" w="sm" type="none"/>
            </a:ln>
          </p:spPr>
        </p:pic>
        <p:sp>
          <p:nvSpPr>
            <p:cNvPr id="144" name="Google Shape;144;g27eaf1bb41e_0_45"/>
            <p:cNvSpPr txBox="1"/>
            <p:nvPr/>
          </p:nvSpPr>
          <p:spPr>
            <a:xfrm>
              <a:off x="543500" y="1499650"/>
              <a:ext cx="4407900" cy="5541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Calibri"/>
                  <a:ea typeface="Calibri"/>
                  <a:cs typeface="Calibri"/>
                  <a:sym typeface="Calibri"/>
                </a:rPr>
                <a:t>Reversal Pattern Down to Up</a:t>
              </a:r>
              <a:endParaRPr b="1" sz="24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seecs</dc:creator>
</cp:coreProperties>
</file>